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29" r:id="rId5"/>
    <p:sldId id="493" r:id="rId6"/>
    <p:sldId id="489" r:id="rId7"/>
    <p:sldId id="504" r:id="rId8"/>
    <p:sldId id="505" r:id="rId9"/>
    <p:sldId id="506" r:id="rId10"/>
    <p:sldId id="507" r:id="rId11"/>
    <p:sldId id="508" r:id="rId12"/>
    <p:sldId id="482" r:id="rId13"/>
    <p:sldId id="500" r:id="rId14"/>
    <p:sldId id="501" r:id="rId15"/>
    <p:sldId id="498" r:id="rId16"/>
    <p:sldId id="503" r:id="rId17"/>
    <p:sldId id="502" r:id="rId18"/>
    <p:sldId id="499" r:id="rId19"/>
    <p:sldId id="452" r:id="rId20"/>
    <p:sldId id="494" r:id="rId21"/>
    <p:sldId id="496" r:id="rId22"/>
    <p:sldId id="497" r:id="rId23"/>
    <p:sldId id="495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microsoft.com/office/2007/relationships/hdphoto" Target="../media/hdphoto3.wdp"/><Relationship Id="rId2" Type="http://schemas.openxmlformats.org/officeDocument/2006/relationships/image" Target="../media/image32.jpeg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8.png"/><Relationship Id="rId1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20211008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–abnormal test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7459" y="912345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3286" y="2785785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6608" y="4584231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Old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80500" y="520858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stomach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23063" y="520858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2315" t="51966" r="68853" b="23610"/>
          <a:stretch/>
        </p:blipFill>
        <p:spPr>
          <a:xfrm>
            <a:off x="5182495" y="890190"/>
            <a:ext cx="3961505" cy="18177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269" t="52222" r="68910" b="23983"/>
          <a:stretch/>
        </p:blipFill>
        <p:spPr>
          <a:xfrm>
            <a:off x="1184435" y="912345"/>
            <a:ext cx="3960027" cy="17709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2361" t="52222" r="68936" b="23726"/>
          <a:stretch/>
        </p:blipFill>
        <p:spPr>
          <a:xfrm>
            <a:off x="1200559" y="2785785"/>
            <a:ext cx="3943903" cy="17900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2222" t="52222" r="68890" b="23502"/>
          <a:stretch/>
        </p:blipFill>
        <p:spPr>
          <a:xfrm>
            <a:off x="5174654" y="2785785"/>
            <a:ext cx="3969346" cy="18066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rcRect l="2277" t="52699" r="68742" b="23603"/>
          <a:stretch/>
        </p:blipFill>
        <p:spPr>
          <a:xfrm>
            <a:off x="1181475" y="4659255"/>
            <a:ext cx="3982069" cy="176371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/>
          <a:srcRect l="2315" t="52203" r="68935" b="24073"/>
          <a:stretch/>
        </p:blipFill>
        <p:spPr>
          <a:xfrm>
            <a:off x="5223063" y="4657260"/>
            <a:ext cx="3950263" cy="176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2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메인 스캐너 변경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2361" t="52222" r="68843" b="24021"/>
          <a:stretch/>
        </p:blipFill>
        <p:spPr>
          <a:xfrm>
            <a:off x="1036724" y="3358502"/>
            <a:ext cx="3956624" cy="17681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362" t="52085" r="68756" b="24000"/>
          <a:stretch/>
        </p:blipFill>
        <p:spPr>
          <a:xfrm>
            <a:off x="5013669" y="3346729"/>
            <a:ext cx="3968447" cy="17798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5575" y="3414476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18616" y="3022989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stomach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61179" y="3022989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4320" y="616021"/>
            <a:ext cx="7747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스캔 속도 및 성능의 안정성 등을 근거로 </a:t>
            </a:r>
            <a:r>
              <a:rPr lang="en-US" altLang="ko-KR" sz="1200" b="1" dirty="0" smtClean="0">
                <a:latin typeface="+mj-ea"/>
              </a:rPr>
              <a:t>10/1</a:t>
            </a:r>
            <a:r>
              <a:rPr lang="ko-KR" altLang="en-US" sz="1200" b="1" dirty="0" smtClean="0">
                <a:latin typeface="+mj-ea"/>
              </a:rPr>
              <a:t>부터 </a:t>
            </a:r>
            <a:r>
              <a:rPr lang="en-US" altLang="ko-KR" sz="1200" b="1" dirty="0" smtClean="0">
                <a:latin typeface="+mj-ea"/>
              </a:rPr>
              <a:t>new 1</a:t>
            </a:r>
            <a:r>
              <a:rPr lang="ko-KR" altLang="en-US" sz="1200" b="1" dirty="0" smtClean="0">
                <a:latin typeface="+mj-ea"/>
              </a:rPr>
              <a:t>번 스캐너를 </a:t>
            </a:r>
            <a:r>
              <a:rPr lang="ko-KR" altLang="en-US" sz="1200" b="1" dirty="0" err="1" smtClean="0">
                <a:latin typeface="+mj-ea"/>
              </a:rPr>
              <a:t>메인으로</a:t>
            </a:r>
            <a:r>
              <a:rPr lang="ko-KR" altLang="en-US" sz="1200" b="1" dirty="0" smtClean="0">
                <a:latin typeface="+mj-ea"/>
              </a:rPr>
              <a:t> 사용할 계획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전반적으로 스캐너에 따른 성능 차이는 크게 보이지 않음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Normal </a:t>
            </a:r>
            <a:r>
              <a:rPr lang="ko-KR" altLang="en-US" sz="1200" b="1" dirty="0" smtClean="0">
                <a:latin typeface="+mj-ea"/>
              </a:rPr>
              <a:t>분류는 새로운 스캐너가 강함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Abnormal </a:t>
            </a:r>
            <a:r>
              <a:rPr lang="ko-KR" altLang="en-US" sz="1200" b="1" dirty="0" smtClean="0">
                <a:latin typeface="+mj-ea"/>
              </a:rPr>
              <a:t>분류는 기존 스캐너가 비교적 강함</a:t>
            </a:r>
            <a:endParaRPr lang="en-US" altLang="ko-KR" sz="1200" b="1" dirty="0" smtClean="0">
              <a:latin typeface="+mj-ea"/>
            </a:endParaRPr>
          </a:p>
          <a:p>
            <a:pPr lvl="1">
              <a:lnSpc>
                <a:spcPct val="150000"/>
              </a:lnSpc>
            </a:pP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00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스캔 박스 축소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32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스캔 박스 관련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스캔 속도 및</a:t>
            </a:r>
            <a:r>
              <a:rPr lang="en-US" altLang="ko-KR" sz="1200" b="1" dirty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용량 이슈로 인해서</a:t>
            </a:r>
            <a:r>
              <a:rPr lang="en-US" altLang="ko-KR" sz="1200" b="1" dirty="0" smtClean="0">
                <a:latin typeface="+mj-ea"/>
              </a:rPr>
              <a:t>, </a:t>
            </a:r>
            <a:r>
              <a:rPr lang="ko-KR" altLang="en-US" sz="1200" b="1" dirty="0" smtClean="0">
                <a:latin typeface="+mj-ea"/>
              </a:rPr>
              <a:t>스캔 박스 크기 변화에 대한 영향 확인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평균 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분</a:t>
            </a:r>
            <a:r>
              <a:rPr lang="en-US" altLang="ko-KR" sz="1600" dirty="0">
                <a:solidFill>
                  <a:srgbClr val="FF0000"/>
                </a:solidFill>
              </a:rPr>
              <a:t>40</a:t>
            </a:r>
            <a:r>
              <a:rPr lang="ko-KR" altLang="en-US" sz="1600" dirty="0">
                <a:solidFill>
                  <a:srgbClr val="FF0000"/>
                </a:solidFill>
              </a:rPr>
              <a:t>초에서 </a:t>
            </a:r>
            <a:r>
              <a:rPr lang="en-US" altLang="ko-KR" sz="1600" dirty="0">
                <a:solidFill>
                  <a:srgbClr val="FF0000"/>
                </a:solidFill>
              </a:rPr>
              <a:t>40</a:t>
            </a:r>
            <a:r>
              <a:rPr lang="ko-KR" altLang="en-US" sz="1600" dirty="0" err="1">
                <a:solidFill>
                  <a:srgbClr val="FF0000"/>
                </a:solidFill>
              </a:rPr>
              <a:t>초정도로</a:t>
            </a:r>
            <a:r>
              <a:rPr lang="ko-KR" altLang="en-US" sz="1600" dirty="0">
                <a:solidFill>
                  <a:srgbClr val="FF0000"/>
                </a:solidFill>
              </a:rPr>
              <a:t> 현저히 </a:t>
            </a:r>
            <a:r>
              <a:rPr lang="ko-KR" altLang="en-US" sz="1600" dirty="0" smtClean="0">
                <a:solidFill>
                  <a:srgbClr val="FF0000"/>
                </a:solidFill>
              </a:rPr>
              <a:t>빠름</a:t>
            </a:r>
            <a:r>
              <a:rPr lang="ko-KR" altLang="en-US" sz="1100" b="1" dirty="0" smtClean="0">
                <a:solidFill>
                  <a:srgbClr val="FF0000"/>
                </a:solidFill>
                <a:latin typeface="+mj-ea"/>
              </a:rPr>
              <a:t> </a:t>
            </a:r>
            <a:endParaRPr lang="en-US" altLang="ko-KR" sz="1100" b="1" dirty="0" smtClean="0">
              <a:solidFill>
                <a:srgbClr val="FF0000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주요 수치의 변화</a:t>
            </a:r>
            <a:r>
              <a:rPr lang="en-US" altLang="ko-KR" sz="1200" b="1" dirty="0">
                <a:latin typeface="+mj-ea"/>
              </a:rPr>
              <a:t> </a:t>
            </a:r>
            <a:r>
              <a:rPr lang="en-US" altLang="ko-KR" sz="1200" b="1" dirty="0" smtClean="0">
                <a:latin typeface="+mj-ea"/>
              </a:rPr>
              <a:t>(</a:t>
            </a:r>
            <a:r>
              <a:rPr lang="ko-KR" altLang="en-US" sz="1200" b="1" dirty="0" smtClean="0">
                <a:latin typeface="+mj-ea"/>
              </a:rPr>
              <a:t>모델이 인식하게 될 이미지 크기 및 이미지 품질</a:t>
            </a:r>
            <a:r>
              <a:rPr lang="en-US" altLang="ko-KR" sz="1200" b="1" dirty="0" smtClean="0">
                <a:latin typeface="+mj-ea"/>
              </a:rPr>
              <a:t>)</a:t>
            </a:r>
            <a:r>
              <a:rPr lang="ko-KR" altLang="en-US" sz="1200" b="1" dirty="0" smtClean="0">
                <a:latin typeface="+mj-ea"/>
              </a:rPr>
              <a:t>는 차이가 없음</a:t>
            </a:r>
            <a:endParaRPr lang="en-US" altLang="ko-KR" sz="1200" b="1" dirty="0">
              <a:latin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45514"/>
              </p:ext>
            </p:extLst>
          </p:nvPr>
        </p:nvGraphicFramePr>
        <p:xfrm>
          <a:off x="604003" y="2402810"/>
          <a:ext cx="7088095" cy="3452141"/>
        </p:xfrm>
        <a:graphic>
          <a:graphicData uri="http://schemas.openxmlformats.org/drawingml/2006/table">
            <a:tbl>
              <a:tblPr/>
              <a:tblGrid>
                <a:gridCol w="650201">
                  <a:extLst>
                    <a:ext uri="{9D8B030D-6E8A-4147-A177-3AD203B41FA5}">
                      <a16:colId xmlns:a16="http://schemas.microsoft.com/office/drawing/2014/main" val="204987382"/>
                    </a:ext>
                  </a:extLst>
                </a:gridCol>
                <a:gridCol w="650201">
                  <a:extLst>
                    <a:ext uri="{9D8B030D-6E8A-4147-A177-3AD203B41FA5}">
                      <a16:colId xmlns:a16="http://schemas.microsoft.com/office/drawing/2014/main" val="1134915292"/>
                    </a:ext>
                  </a:extLst>
                </a:gridCol>
                <a:gridCol w="1878359">
                  <a:extLst>
                    <a:ext uri="{9D8B030D-6E8A-4147-A177-3AD203B41FA5}">
                      <a16:colId xmlns:a16="http://schemas.microsoft.com/office/drawing/2014/main" val="2487508062"/>
                    </a:ext>
                  </a:extLst>
                </a:gridCol>
                <a:gridCol w="1456932">
                  <a:extLst>
                    <a:ext uri="{9D8B030D-6E8A-4147-A177-3AD203B41FA5}">
                      <a16:colId xmlns:a16="http://schemas.microsoft.com/office/drawing/2014/main" val="396399385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31391918"/>
                    </a:ext>
                  </a:extLst>
                </a:gridCol>
                <a:gridCol w="650201">
                  <a:extLst>
                    <a:ext uri="{9D8B030D-6E8A-4147-A177-3AD203B41FA5}">
                      <a16:colId xmlns:a16="http://schemas.microsoft.com/office/drawing/2014/main" val="2144366978"/>
                    </a:ext>
                  </a:extLst>
                </a:gridCol>
                <a:gridCol w="650201">
                  <a:extLst>
                    <a:ext uri="{9D8B030D-6E8A-4147-A177-3AD203B41FA5}">
                      <a16:colId xmlns:a16="http://schemas.microsoft.com/office/drawing/2014/main" val="9101386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dimensions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zoom_level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quality_factor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5767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colon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02.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scanner_data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/after clean/colon/change box size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0230918020101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(90036, 212676)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0651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colon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02.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scanner_data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/after clean/colon/change box size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0239483010101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(90036, 212676)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2773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colon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02.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scanner_data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/after clean/colon/original profile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0230918020101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(90036, 212676)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5583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colon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02. scanner_data/after clean/colon/original profile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0239483010101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(90036, 212676)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0701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stomach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02.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scanner_data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/after clean/stomach/changed box size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0341122010101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(90036, 212676)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0261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stomach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02.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scanner_data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/after clean/stomach/changed box size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0341122010103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(90036, 212676)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2377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stomach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02. </a:t>
                      </a:r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scanner_data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/after clean/stomach/changed box size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0341122010104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(90036, 212676)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8107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stomach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02.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scanner_data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/after clean/stomach/original profile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0341122010101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(90036, 212676)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3952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stomach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02.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scanner_data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/after clean/stomach/original profile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0341122010103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(90036, 212676)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557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stomach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02.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scanner_data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/after clean/stomach/original profile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2021S 0341122010104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(90036, 212676)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9031" marR="9031" marT="903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03822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509"/>
          <a:stretch/>
        </p:blipFill>
        <p:spPr>
          <a:xfrm>
            <a:off x="6481417" y="847984"/>
            <a:ext cx="2662583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4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" y="757701"/>
            <a:ext cx="2869665" cy="54817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678" y="757701"/>
            <a:ext cx="3012141" cy="502890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6283787"/>
            <a:ext cx="187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스캔 박스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9192" y="5892899"/>
            <a:ext cx="187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축소  스캔 박스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591" y="434783"/>
            <a:ext cx="3656205" cy="31877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384" y="3622578"/>
            <a:ext cx="3558620" cy="31682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947579" y="2889770"/>
            <a:ext cx="814905" cy="410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95575" y="6077565"/>
            <a:ext cx="1002001" cy="410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6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스캔 박스 관련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기존 스캐너에 대해 스캔 박스 </a:t>
            </a:r>
            <a:r>
              <a:rPr lang="en-US" altLang="ko-KR" sz="1200" b="1" dirty="0" smtClean="0">
                <a:latin typeface="+mj-ea"/>
              </a:rPr>
              <a:t>(</a:t>
            </a:r>
            <a:r>
              <a:rPr lang="ko-KR" altLang="en-US" sz="1200" b="1" dirty="0" smtClean="0">
                <a:latin typeface="+mj-ea"/>
              </a:rPr>
              <a:t>스캔 범위</a:t>
            </a:r>
            <a:r>
              <a:rPr lang="en-US" altLang="ko-KR" sz="1200" b="1" dirty="0" smtClean="0">
                <a:latin typeface="+mj-ea"/>
              </a:rPr>
              <a:t>) </a:t>
            </a:r>
            <a:r>
              <a:rPr lang="ko-KR" altLang="en-US" sz="1200" b="1" dirty="0" smtClean="0">
                <a:latin typeface="+mj-ea"/>
              </a:rPr>
              <a:t>축소 진행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스캔 시간 향상 목적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+mj-ea"/>
              </a:rPr>
              <a:t>Daily </a:t>
            </a:r>
            <a:r>
              <a:rPr lang="ko-KR" altLang="en-US" sz="1200" b="1" dirty="0" smtClean="0">
                <a:solidFill>
                  <a:srgbClr val="FF0000"/>
                </a:solidFill>
                <a:latin typeface="+mj-ea"/>
              </a:rPr>
              <a:t>테스트</a:t>
            </a:r>
            <a:endParaRPr lang="en-US" altLang="ko-KR" sz="12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4" name="오른쪽 화살표 3"/>
          <p:cNvSpPr/>
          <p:nvPr/>
        </p:nvSpPr>
        <p:spPr>
          <a:xfrm rot="5400000">
            <a:off x="4185180" y="3019705"/>
            <a:ext cx="542864" cy="1345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320" y="3730006"/>
            <a:ext cx="2477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스캔  박스 축소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924395" y="5839532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stomach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20736" y="5918177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2315" t="52413" r="68853" b="23655"/>
          <a:stretch/>
        </p:blipFill>
        <p:spPr>
          <a:xfrm>
            <a:off x="353656" y="1729543"/>
            <a:ext cx="3961626" cy="17811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2407" t="52242" r="68982" b="23839"/>
          <a:stretch/>
        </p:blipFill>
        <p:spPr>
          <a:xfrm>
            <a:off x="4463090" y="1730494"/>
            <a:ext cx="3931179" cy="17801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2221" t="52272" r="68936" b="23847"/>
          <a:stretch/>
        </p:blipFill>
        <p:spPr>
          <a:xfrm>
            <a:off x="205934" y="3979898"/>
            <a:ext cx="4359284" cy="19550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2315" t="52222" r="69028" b="24093"/>
          <a:stretch/>
        </p:blipFill>
        <p:spPr>
          <a:xfrm>
            <a:off x="4632109" y="3979898"/>
            <a:ext cx="4331295" cy="19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8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스캔 박스 관련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기존 스캐너에 대해 스캔 박스 </a:t>
            </a:r>
            <a:r>
              <a:rPr lang="en-US" altLang="ko-KR" sz="1200" b="1" dirty="0" smtClean="0">
                <a:latin typeface="+mj-ea"/>
              </a:rPr>
              <a:t>(</a:t>
            </a:r>
            <a:r>
              <a:rPr lang="ko-KR" altLang="en-US" sz="1200" b="1" dirty="0" smtClean="0">
                <a:latin typeface="+mj-ea"/>
              </a:rPr>
              <a:t>스캔 범위</a:t>
            </a:r>
            <a:r>
              <a:rPr lang="en-US" altLang="ko-KR" sz="1200" b="1" dirty="0" smtClean="0">
                <a:latin typeface="+mj-ea"/>
              </a:rPr>
              <a:t>) </a:t>
            </a:r>
            <a:r>
              <a:rPr lang="ko-KR" altLang="en-US" sz="1200" b="1" dirty="0" smtClean="0">
                <a:latin typeface="+mj-ea"/>
              </a:rPr>
              <a:t>축소 진행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스캔 시간 향상 목적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Abnormal test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277" t="52699" r="68742" b="23603"/>
          <a:stretch/>
        </p:blipFill>
        <p:spPr>
          <a:xfrm>
            <a:off x="413447" y="1657258"/>
            <a:ext cx="3982069" cy="17637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315" t="52203" r="68935" b="24073"/>
          <a:stretch/>
        </p:blipFill>
        <p:spPr>
          <a:xfrm>
            <a:off x="4447913" y="1655263"/>
            <a:ext cx="3950263" cy="17657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361" t="52543" r="68835" b="23525"/>
          <a:stretch/>
        </p:blipFill>
        <p:spPr>
          <a:xfrm>
            <a:off x="425621" y="3876714"/>
            <a:ext cx="3957723" cy="17811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315" t="52308" r="68750" b="23811"/>
          <a:stretch/>
        </p:blipFill>
        <p:spPr>
          <a:xfrm>
            <a:off x="4545299" y="3893459"/>
            <a:ext cx="3975706" cy="1777353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 rot="5400000">
            <a:off x="4185180" y="3019705"/>
            <a:ext cx="542864" cy="1345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320" y="3599715"/>
            <a:ext cx="2477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스캔  박스 축소</a:t>
            </a:r>
            <a:endParaRPr lang="ko-KR" altLang="en-US" sz="1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4395" y="5839532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stomach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9667" y="5857880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0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슬라이드 성능 변동성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83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DICOM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MRSX </a:t>
            </a:r>
            <a:r>
              <a:rPr lang="ko-KR" altLang="en-US" sz="1200" b="1" dirty="0" smtClean="0">
                <a:latin typeface="+mj-ea"/>
              </a:rPr>
              <a:t>파일을 </a:t>
            </a:r>
            <a:r>
              <a:rPr lang="en-US" altLang="ko-KR" sz="1200" b="1" dirty="0" smtClean="0">
                <a:latin typeface="+mj-ea"/>
              </a:rPr>
              <a:t>DICOM </a:t>
            </a:r>
            <a:r>
              <a:rPr lang="ko-KR" altLang="en-US" sz="1200" b="1" dirty="0" smtClean="0">
                <a:latin typeface="+mj-ea"/>
              </a:rPr>
              <a:t>형태로 변환하는 과정은 생성 완료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현재 기존 </a:t>
            </a:r>
            <a:r>
              <a:rPr lang="en-US" altLang="ko-KR" sz="1200" b="1" dirty="0" smtClean="0">
                <a:latin typeface="+mj-ea"/>
              </a:rPr>
              <a:t>tiling </a:t>
            </a:r>
            <a:r>
              <a:rPr lang="ko-KR" altLang="en-US" sz="1200" b="1" dirty="0" smtClean="0">
                <a:latin typeface="+mj-ea"/>
              </a:rPr>
              <a:t>코드로 </a:t>
            </a:r>
            <a:r>
              <a:rPr lang="en-US" altLang="ko-KR" sz="1200" b="1" dirty="0" smtClean="0">
                <a:latin typeface="+mj-ea"/>
              </a:rPr>
              <a:t>DICOM </a:t>
            </a:r>
            <a:r>
              <a:rPr lang="ko-KR" altLang="en-US" sz="1200" b="1" dirty="0" smtClean="0">
                <a:latin typeface="+mj-ea"/>
              </a:rPr>
              <a:t>이미지를 자르고 수정하기 위한 방법 코드 연구 중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016527"/>
            <a:ext cx="6027161" cy="264691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54" t="1807" r="2276" b="1457"/>
          <a:stretch/>
        </p:blipFill>
        <p:spPr>
          <a:xfrm>
            <a:off x="4871259" y="4218744"/>
            <a:ext cx="3873731" cy="24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20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358453"/>
              </p:ext>
            </p:extLst>
          </p:nvPr>
        </p:nvGraphicFramePr>
        <p:xfrm>
          <a:off x="260466" y="515389"/>
          <a:ext cx="8725593" cy="4849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8253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99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10/08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2063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이슈 슬라이드 수집 및 업로드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E:\02. </a:t>
                      </a:r>
                      <a:r>
                        <a:rPr lang="en-US" altLang="ko-KR" sz="1200" dirty="0" err="1" smtClean="0"/>
                        <a:t>scanner_data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issues_slide_test</a:t>
                      </a:r>
                      <a:r>
                        <a:rPr lang="en-US" altLang="ko-KR" sz="1200" dirty="0" smtClean="0"/>
                        <a:t>'.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스캐너와 새로운 </a:t>
                      </a:r>
                      <a:r>
                        <a:rPr lang="ko-KR" altLang="en-US" sz="1200" dirty="0" err="1" smtClean="0"/>
                        <a:t>스캐너별로</a:t>
                      </a:r>
                      <a:r>
                        <a:rPr lang="ko-KR" altLang="en-US" sz="1200" dirty="0" smtClean="0"/>
                        <a:t> 데이터 정리 완료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스캐너 이미지에서 전반적인 노이즈 발견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이물질 제거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클랜징</a:t>
                      </a:r>
                      <a:r>
                        <a:rPr lang="ko-KR" altLang="en-US" sz="1200" dirty="0" smtClean="0"/>
                        <a:t> 완료 </a:t>
                      </a:r>
                      <a:r>
                        <a:rPr lang="en-US" altLang="ko-KR" sz="1200" dirty="0" smtClean="0"/>
                        <a:t>-&gt; </a:t>
                      </a:r>
                      <a:r>
                        <a:rPr lang="ko-KR" altLang="en-US" sz="1200" dirty="0" smtClean="0"/>
                        <a:t>스캐너 비교 분석 잠정 중단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동일한 스캐너에서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회 스캔 데이터 수령 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변동성 체크 목적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DICOM </a:t>
                      </a:r>
                      <a:r>
                        <a:rPr lang="ko-KR" altLang="en-US" sz="1200" baseline="0" dirty="0" smtClean="0"/>
                        <a:t> 양식으로 변환 성공</a:t>
                      </a:r>
                      <a:endParaRPr lang="en-US" altLang="ko-KR" sz="1200" baseline="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DICOM </a:t>
                      </a:r>
                      <a:r>
                        <a:rPr lang="ko-KR" altLang="en-US" sz="1200" dirty="0" smtClean="0"/>
                        <a:t>양식에서 타일 추출 가능 여부 </a:t>
                      </a:r>
                      <a:r>
                        <a:rPr lang="ko-KR" altLang="en-US" sz="1200" dirty="0" err="1" smtClean="0"/>
                        <a:t>확인중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타일링</a:t>
                      </a:r>
                      <a:r>
                        <a:rPr lang="ko-KR" altLang="en-US" sz="1200" dirty="0" smtClean="0"/>
                        <a:t> 코드 전달 및 테스트 중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스캐너 방식 변경과 관련된 테스트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스캔 박스 축소 테스트</a:t>
                      </a:r>
                      <a:endParaRPr lang="en-US" altLang="ko-KR" sz="1200" dirty="0" smtClean="0"/>
                    </a:p>
                    <a:p>
                      <a:pPr marL="1085850" lvl="2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성능 평가</a:t>
                      </a:r>
                      <a:endParaRPr lang="en-US" altLang="ko-KR" sz="1200" dirty="0" smtClean="0"/>
                    </a:p>
                    <a:p>
                      <a:pPr marL="1085850" lvl="2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이미지 차이 리포트</a:t>
                      </a:r>
                      <a:endParaRPr lang="en-US" altLang="ko-KR" sz="1200" dirty="0" smtClean="0"/>
                    </a:p>
                    <a:p>
                      <a:pPr marL="1085850" lvl="2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Openslide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테스트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willmer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클랜징</a:t>
                      </a:r>
                      <a:r>
                        <a:rPr lang="ko-KR" altLang="en-US" sz="1200" dirty="0" smtClean="0"/>
                        <a:t> 후 스캔 성능 확인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성능으로 복귀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  <a:tr h="20636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963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966780"/>
              </p:ext>
            </p:extLst>
          </p:nvPr>
        </p:nvGraphicFramePr>
        <p:xfrm>
          <a:off x="260465" y="3301170"/>
          <a:ext cx="8725593" cy="3293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077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90851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589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과한 </a:t>
                      </a:r>
                      <a:r>
                        <a:rPr lang="ko-KR" altLang="en-US" sz="1200" dirty="0" err="1" smtClean="0">
                          <a:solidFill>
                            <a:srgbClr val="FF0000"/>
                          </a:solidFill>
                        </a:rPr>
                        <a:t>히트맵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 케이스 조사중 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</a:rPr>
                        <a:t>진행 중</a:t>
                      </a:r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967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대장 모델 관련 </a:t>
                      </a:r>
                      <a:r>
                        <a:rPr lang="ko-KR" altLang="en-US" sz="1200" baseline="0" dirty="0" err="1" smtClean="0"/>
                        <a:t>마이너한</a:t>
                      </a:r>
                      <a:r>
                        <a:rPr lang="ko-KR" altLang="en-US" sz="1200" baseline="0" dirty="0" smtClean="0"/>
                        <a:t> 업데이트 준비 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Color augmented </a:t>
                      </a:r>
                      <a:r>
                        <a:rPr lang="ko-KR" altLang="en-US" sz="1200" baseline="0" dirty="0" smtClean="0"/>
                        <a:t>모델 실험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DICOM </a:t>
                      </a:r>
                      <a:r>
                        <a:rPr lang="ko-KR" altLang="en-US" sz="1200" baseline="0" dirty="0" smtClean="0"/>
                        <a:t>양식 사용 조사 중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bryan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스캐너 변동성과 성능 저하 해결을 주요 작업으로 요청 받음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NET </a:t>
                      </a:r>
                      <a:r>
                        <a:rPr lang="ko-KR" altLang="en-US" sz="1200" baseline="0" dirty="0" smtClean="0"/>
                        <a:t>업데이트는 잠정 중단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코드를 </a:t>
                      </a:r>
                      <a:r>
                        <a:rPr lang="en-US" altLang="ko-KR" sz="1200" baseline="0" dirty="0" err="1" smtClean="0"/>
                        <a:t>linux</a:t>
                      </a:r>
                      <a:r>
                        <a:rPr lang="ko-KR" altLang="en-US" sz="1200" baseline="0" dirty="0" smtClean="0"/>
                        <a:t>로 변경 요청 받음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Pillow </a:t>
                      </a:r>
                      <a:r>
                        <a:rPr lang="ko-KR" altLang="en-US" sz="1200" baseline="0" dirty="0" smtClean="0"/>
                        <a:t>라이브러리로 인해서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오차 발생 가능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(graph CNN</a:t>
                      </a:r>
                      <a:r>
                        <a:rPr lang="ko-KR" altLang="en-US" sz="1200" baseline="0" dirty="0" smtClean="0"/>
                        <a:t>의 경우 </a:t>
                      </a:r>
                      <a:r>
                        <a:rPr lang="en-US" altLang="ko-KR" sz="1200" baseline="0" dirty="0" err="1" smtClean="0"/>
                        <a:t>png</a:t>
                      </a:r>
                      <a:r>
                        <a:rPr lang="ko-KR" altLang="en-US" sz="1200" baseline="0" dirty="0" smtClean="0"/>
                        <a:t>로 대응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리눅스 서버 설치를 위해 주요 정보 공유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버전 등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리눅스 서버에서 </a:t>
                      </a:r>
                      <a:r>
                        <a:rPr lang="ko-KR" altLang="en-US" sz="1200" baseline="0" dirty="0" err="1" smtClean="0"/>
                        <a:t>재학습</a:t>
                      </a:r>
                      <a:r>
                        <a:rPr lang="ko-KR" altLang="en-US" sz="1200" baseline="0" dirty="0" smtClean="0"/>
                        <a:t> 계획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출장 방문 일정 </a:t>
                      </a:r>
                      <a:r>
                        <a:rPr lang="en-US" altLang="ko-KR" sz="1200" baseline="0" dirty="0" smtClean="0"/>
                        <a:t>10/21 </a:t>
                      </a:r>
                      <a:r>
                        <a:rPr lang="ko-KR" altLang="en-US" sz="1200" baseline="0" dirty="0" smtClean="0"/>
                        <a:t>목요일 논의 요청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특허 출원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해외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대상 국가 논의 필요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43" y="3632396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287207" y="3625215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76479" y="1541440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76478" y="1277919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33309" y="3736167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55714" y="2926622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371461" y="2234031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68349" y="2365171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74373" y="1921096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941" y="2232971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11242" y="2427390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11242" y="2067113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171" y="1791915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28693" y="1867772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485397" y="1606086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14048" y="2124741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583942" y="1927907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47589" y="3559520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039" y="4367700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585342" y="2176212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16287" y="1485455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11770" y="1829618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74289" y="1340038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74289" y="1204288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5896" y="1624183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45639" y="1199388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29668" y="5244772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32044" y="4068281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460" y="2135399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00456" y="2141506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10193" y="2619740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488074" y="3496743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49204" y="3039254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49540" y="1753208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47589" y="3253038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486149" y="3253038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61253" y="2481019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29166" y="2990619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0804" y="3280329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21760" y="1913224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59415" y="2384330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28456" y="1535014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28456" y="1271494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0804" y="1608562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41114" y="2067113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166145" y="3093618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089194" y="1535015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089193" y="1271494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36629" y="1612822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5400000" flipH="1" flipV="1">
            <a:off x="5971497" y="-531650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895097" y="2920197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50869" y="4198350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25560" y="3337955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>
            <a:off x="6209607" y="5008752"/>
            <a:ext cx="230981" cy="65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7288" y="5725071"/>
            <a:ext cx="26331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 </a:t>
            </a:r>
            <a:r>
              <a:rPr lang="en-US" altLang="ko-KR" dirty="0" smtClean="0"/>
              <a:t>X</a:t>
            </a:r>
          </a:p>
          <a:p>
            <a:r>
              <a:rPr lang="en-US" altLang="ko-KR" dirty="0" smtClean="0"/>
              <a:t>Segmentation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3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color </a:t>
            </a:r>
            <a:r>
              <a:rPr lang="en-US" altLang="ko-KR" b="1" dirty="0" smtClean="0"/>
              <a:t>augmentation</a:t>
            </a:r>
            <a:r>
              <a:rPr lang="ko-KR" altLang="en-US" b="1" dirty="0" smtClean="0"/>
              <a:t>을 </a:t>
            </a:r>
            <a:r>
              <a:rPr lang="ko-KR" altLang="en-US" b="1" dirty="0"/>
              <a:t>통한 이미지 추가 학습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5828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배경 제거를 활용한 </a:t>
            </a:r>
            <a:r>
              <a:rPr lang="en-US" altLang="ko-KR" sz="1200" b="1" dirty="0" smtClean="0">
                <a:latin typeface="+mj-ea"/>
              </a:rPr>
              <a:t>de-noising </a:t>
            </a:r>
            <a:r>
              <a:rPr lang="ko-KR" altLang="en-US" sz="1200" b="1" dirty="0" smtClean="0">
                <a:latin typeface="+mj-ea"/>
              </a:rPr>
              <a:t>방식은 조직 이미지 자체에 영향을 주는 것으로 확인</a:t>
            </a:r>
            <a:endParaRPr lang="en-US" altLang="ko-KR" sz="12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Color (</a:t>
            </a:r>
            <a:r>
              <a:rPr lang="ko-KR" altLang="en-US" sz="1200" b="1" dirty="0" smtClean="0">
                <a:latin typeface="+mj-ea"/>
              </a:rPr>
              <a:t>주로 빛</a:t>
            </a:r>
            <a:r>
              <a:rPr lang="en-US" altLang="ko-KR" sz="1200" b="1" dirty="0" smtClean="0">
                <a:latin typeface="+mj-ea"/>
              </a:rPr>
              <a:t>) augmentation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방법을 적용하여</a:t>
            </a:r>
            <a:r>
              <a:rPr lang="en-US" altLang="ko-KR" sz="1200" b="1" dirty="0" smtClean="0">
                <a:latin typeface="+mj-ea"/>
              </a:rPr>
              <a:t>, </a:t>
            </a:r>
            <a:r>
              <a:rPr lang="ko-KR" altLang="en-US" sz="1200" b="1" dirty="0" smtClean="0">
                <a:latin typeface="+mj-ea"/>
              </a:rPr>
              <a:t>이미지 외곽의 잘못된 예측을 해결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35" y="2300264"/>
            <a:ext cx="5730744" cy="43689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46" y="742463"/>
            <a:ext cx="2864268" cy="13441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37231" y="3588628"/>
            <a:ext cx="4730296" cy="1502817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2753846">
            <a:off x="1853720" y="4079577"/>
            <a:ext cx="171698" cy="448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60487" y="3875538"/>
            <a:ext cx="91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배경을 예측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0423" y="3424844"/>
            <a:ext cx="65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GT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921433"/>
            <a:ext cx="1095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prediction</a:t>
            </a:r>
            <a:endParaRPr lang="ko-KR" altLang="en-US" sz="1200" dirty="0"/>
          </a:p>
        </p:txBody>
      </p:sp>
      <p:sp>
        <p:nvSpPr>
          <p:cNvPr id="17" name="아래쪽 화살표 16"/>
          <p:cNvSpPr/>
          <p:nvPr/>
        </p:nvSpPr>
        <p:spPr>
          <a:xfrm rot="2753846">
            <a:off x="2073967" y="5403490"/>
            <a:ext cx="176115" cy="448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1073" y="5162572"/>
            <a:ext cx="91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해결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5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learning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Weakly supervised learning</a:t>
            </a:r>
            <a:endParaRPr lang="ko-KR" altLang="en-US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정상 이미지를 투입하여 </a:t>
            </a:r>
            <a:r>
              <a:rPr lang="ko-KR" altLang="en-US" sz="1200" b="1" dirty="0" err="1" smtClean="0">
                <a:latin typeface="+mj-ea"/>
              </a:rPr>
              <a:t>분류기를</a:t>
            </a:r>
            <a:r>
              <a:rPr lang="ko-KR" altLang="en-US" sz="1200" b="1" dirty="0" smtClean="0">
                <a:latin typeface="+mj-ea"/>
              </a:rPr>
              <a:t> 학습하고 </a:t>
            </a: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 smtClean="0">
                <a:latin typeface="+mj-ea"/>
              </a:rPr>
              <a:t>을 추출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정보 기반의 수도 라벨 학습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CAM(Class </a:t>
            </a:r>
            <a:r>
              <a:rPr lang="en-US" altLang="ko-KR" sz="1200" b="1" dirty="0">
                <a:latin typeface="+mj-ea"/>
              </a:rPr>
              <a:t>Activation Map) + Pseudo Label Generation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79" y="2441167"/>
            <a:ext cx="4962525" cy="366712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990106" y="2216723"/>
            <a:ext cx="698269" cy="2244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5400000">
            <a:off x="6583591" y="4297675"/>
            <a:ext cx="698269" cy="2244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Weakly supervised learning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Pseudo </a:t>
            </a:r>
            <a:r>
              <a:rPr lang="ko-KR" altLang="en-US" sz="1200" b="1" dirty="0" smtClean="0">
                <a:latin typeface="+mj-ea"/>
              </a:rPr>
              <a:t>레이블을 활용한 학습 및 모델 예측 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 smtClean="0">
                <a:latin typeface="+mj-ea"/>
              </a:rPr>
              <a:t>을 활용한 </a:t>
            </a:r>
            <a:r>
              <a:rPr lang="en-US" altLang="ko-KR" sz="1200" b="1" dirty="0" smtClean="0">
                <a:latin typeface="+mj-ea"/>
              </a:rPr>
              <a:t>pseudo</a:t>
            </a:r>
            <a:r>
              <a:rPr lang="ko-KR" altLang="en-US" sz="1200" b="1" dirty="0" smtClean="0">
                <a:latin typeface="+mj-ea"/>
              </a:rPr>
              <a:t> 라벨의 사용하여 </a:t>
            </a:r>
            <a:r>
              <a:rPr lang="en-US" altLang="ko-KR" sz="1200" b="1" dirty="0" smtClean="0">
                <a:latin typeface="+mj-ea"/>
              </a:rPr>
              <a:t>sharp</a:t>
            </a:r>
            <a:r>
              <a:rPr lang="ko-KR" altLang="en-US" sz="1200" b="1" dirty="0" smtClean="0">
                <a:latin typeface="+mj-ea"/>
              </a:rPr>
              <a:t>한 </a:t>
            </a:r>
            <a:r>
              <a:rPr lang="en-US" altLang="ko-KR" sz="1200" b="1" dirty="0" smtClean="0">
                <a:latin typeface="+mj-ea"/>
              </a:rPr>
              <a:t>prediction</a:t>
            </a:r>
            <a:r>
              <a:rPr lang="ko-KR" altLang="en-US" sz="1200" b="1" dirty="0" smtClean="0">
                <a:latin typeface="+mj-ea"/>
              </a:rPr>
              <a:t>을 생성하지는 못함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*하지만 </a:t>
            </a:r>
            <a:r>
              <a:rPr lang="en-US" altLang="ko-KR" sz="1200" b="1" dirty="0" smtClean="0">
                <a:latin typeface="+mj-ea"/>
              </a:rPr>
              <a:t>CAM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자체를 보면 단순한 이진 </a:t>
            </a:r>
            <a:r>
              <a:rPr lang="ko-KR" altLang="en-US" sz="1200" b="1" dirty="0" err="1" smtClean="0">
                <a:latin typeface="+mj-ea"/>
              </a:rPr>
              <a:t>분류기가</a:t>
            </a:r>
            <a:r>
              <a:rPr lang="ko-KR" altLang="en-US" sz="1200" b="1" dirty="0" smtClean="0">
                <a:latin typeface="+mj-ea"/>
              </a:rPr>
              <a:t> 적절한 위치의 </a:t>
            </a:r>
            <a:r>
              <a:rPr lang="ko-KR" altLang="en-US" sz="1200" b="1" dirty="0" err="1" smtClean="0">
                <a:latin typeface="+mj-ea"/>
              </a:rPr>
              <a:t>병변을</a:t>
            </a:r>
            <a:r>
              <a:rPr lang="ko-KR" altLang="en-US" sz="1200" b="1" dirty="0" smtClean="0">
                <a:latin typeface="+mj-ea"/>
              </a:rPr>
              <a:t> 확인하고 있음을 </a:t>
            </a:r>
            <a:r>
              <a:rPr lang="ko-KR" altLang="en-US" sz="1200" b="1" dirty="0" err="1" smtClean="0">
                <a:latin typeface="+mj-ea"/>
              </a:rPr>
              <a:t>알수</a:t>
            </a:r>
            <a:r>
              <a:rPr lang="ko-KR" altLang="en-US" sz="1200" b="1" dirty="0" smtClean="0">
                <a:latin typeface="+mj-ea"/>
              </a:rPr>
              <a:t> 있음</a:t>
            </a:r>
            <a:r>
              <a:rPr lang="ko-KR" altLang="en-US" sz="1200" b="1" dirty="0" smtClean="0">
                <a:latin typeface="+mj-ea"/>
              </a:rPr>
              <a:t> 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71" y="2176378"/>
            <a:ext cx="7937428" cy="39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333396"/>
              </p:ext>
            </p:extLst>
          </p:nvPr>
        </p:nvGraphicFramePr>
        <p:xfrm>
          <a:off x="260466" y="515388"/>
          <a:ext cx="8725593" cy="17618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60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10/08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158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정상 이미지 공유</a:t>
                      </a:r>
                      <a:endParaRPr lang="en-US" altLang="ko-KR" sz="10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수작업 완료 및 공유 완료</a:t>
                      </a: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정상 이미지 추가</a:t>
                      </a:r>
                      <a:endParaRPr lang="en-US" altLang="ko-KR" sz="10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smtClean="0"/>
                        <a:t>Z:\01. </a:t>
                      </a:r>
                      <a:r>
                        <a:rPr lang="ko-KR" altLang="en-US" sz="1000" dirty="0" smtClean="0"/>
                        <a:t>현미경 이미지 통합</a:t>
                      </a:r>
                      <a:r>
                        <a:rPr lang="en-US" altLang="ko-KR" sz="1000" dirty="0" smtClean="0"/>
                        <a:t>\20210928 colon N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노이즈 </a:t>
                      </a:r>
                      <a:r>
                        <a:rPr lang="ko-KR" altLang="en-US" sz="1000" dirty="0" err="1" smtClean="0"/>
                        <a:t>필터링</a:t>
                      </a:r>
                      <a:r>
                        <a:rPr lang="ko-KR" altLang="en-US" sz="1000" dirty="0" smtClean="0"/>
                        <a:t> 완료 </a:t>
                      </a:r>
                      <a:r>
                        <a:rPr lang="en-US" altLang="ko-KR" sz="1000" dirty="0" smtClean="0"/>
                        <a:t>(10/1)</a:t>
                      </a:r>
                      <a:endParaRPr lang="ko-KR" altLang="en-US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/>
                        <a:t>어노테이션</a:t>
                      </a:r>
                      <a:r>
                        <a:rPr lang="ko-KR" altLang="en-US" sz="1000" dirty="0" smtClean="0"/>
                        <a:t> 이미지 추가</a:t>
                      </a:r>
                      <a:endParaRPr lang="en-US" altLang="ko-KR" sz="10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smtClean="0"/>
                        <a:t>Z:\01. </a:t>
                      </a:r>
                      <a:r>
                        <a:rPr lang="ko-KR" altLang="en-US" sz="1000" dirty="0" smtClean="0"/>
                        <a:t>현미경 이미지 통합</a:t>
                      </a:r>
                      <a:r>
                        <a:rPr lang="en-US" altLang="ko-KR" sz="1000" dirty="0" smtClean="0"/>
                        <a:t>\</a:t>
                      </a:r>
                      <a:r>
                        <a:rPr lang="ko-KR" altLang="en-US" sz="1000" dirty="0" err="1" smtClean="0"/>
                        <a:t>파일럿용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20210528 colon </a:t>
                      </a:r>
                      <a:r>
                        <a:rPr lang="ko-KR" altLang="en-US" sz="1000" dirty="0" smtClean="0"/>
                        <a:t>전문의 </a:t>
                      </a:r>
                      <a:r>
                        <a:rPr lang="en-US" altLang="ko-KR" sz="1000" dirty="0" smtClean="0"/>
                        <a:t>annotation\2021.09 colon 2</a:t>
                      </a:r>
                      <a:r>
                        <a:rPr lang="ko-KR" altLang="en-US" sz="1000" dirty="0" smtClean="0"/>
                        <a:t>차</a:t>
                      </a:r>
                      <a:r>
                        <a:rPr lang="en-US" altLang="ko-KR" sz="1000" dirty="0" smtClean="0"/>
                        <a:t>-7 (2013</a:t>
                      </a:r>
                      <a:r>
                        <a:rPr lang="ko-KR" altLang="en-US" sz="1000" dirty="0" smtClean="0"/>
                        <a:t>장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해당 위치에 </a:t>
                      </a:r>
                      <a:r>
                        <a:rPr lang="en-US" altLang="ko-KR" sz="1000" dirty="0" smtClean="0"/>
                        <a:t>colon  M</a:t>
                      </a:r>
                      <a:endParaRPr lang="en-US" altLang="ko-KR" sz="1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291955"/>
              </p:ext>
            </p:extLst>
          </p:nvPr>
        </p:nvGraphicFramePr>
        <p:xfrm>
          <a:off x="271550" y="2277266"/>
          <a:ext cx="8725593" cy="3215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172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현재</a:t>
                      </a:r>
                      <a:r>
                        <a:rPr lang="en-US" altLang="ko-KR" sz="1200" dirty="0" smtClean="0"/>
                        <a:t>, N </a:t>
                      </a:r>
                      <a:r>
                        <a:rPr lang="ko-KR" altLang="en-US" sz="1200" dirty="0" smtClean="0"/>
                        <a:t>분류 등에서 내부에서 실제 사용 중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유의미한 성능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필터 사용을 위한 매뉴얼 및 일부 사용자에 공유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Ppt</a:t>
                      </a:r>
                      <a:r>
                        <a:rPr lang="ko-KR" altLang="en-US" sz="1200" dirty="0" smtClean="0"/>
                        <a:t>와 비디오</a:t>
                      </a:r>
                      <a:r>
                        <a:rPr lang="ko-KR" altLang="en-US" sz="1200" baseline="0" dirty="0" smtClean="0"/>
                        <a:t> 매뉴얼 생성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841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모델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배경을 제거하고 학습 및 테스트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weakly: </a:t>
                      </a:r>
                      <a:r>
                        <a:rPr lang="ko-KR" altLang="en-US" sz="1200" dirty="0" smtClean="0"/>
                        <a:t>정상 이미지 포함 학습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모델 업데이트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추가 학습 진행 </a:t>
                      </a:r>
                      <a:r>
                        <a:rPr lang="en-US" altLang="ko-KR" sz="1200" dirty="0" smtClean="0"/>
                        <a:t>(＇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: CAM </a:t>
                      </a:r>
                      <a:r>
                        <a:rPr lang="ko-KR" altLang="en-US" sz="1200" dirty="0" smtClean="0"/>
                        <a:t>생성 및 </a:t>
                      </a:r>
                      <a:r>
                        <a:rPr lang="en-US" altLang="ko-KR" sz="1200" dirty="0" smtClean="0"/>
                        <a:t>pseudo </a:t>
                      </a:r>
                      <a:r>
                        <a:rPr lang="ko-KR" altLang="en-US" sz="1200" dirty="0" smtClean="0"/>
                        <a:t>레이블로 학습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4007222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스캐너 필터 이슈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26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4320" y="616021"/>
            <a:ext cx="774746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최근 기존 슬라이드에서 성능 저하 확인</a:t>
            </a:r>
            <a:endParaRPr lang="en-US" altLang="ko-KR" sz="1200" b="1" dirty="0" smtClean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01" y="1163152"/>
            <a:ext cx="3792825" cy="18320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63" y="1207901"/>
            <a:ext cx="3721262" cy="18105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060" y="3129405"/>
            <a:ext cx="3728418" cy="1796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110" y="3154451"/>
            <a:ext cx="3671168" cy="1746131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5185885" y="1022466"/>
            <a:ext cx="0" cy="5178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603" y="4925630"/>
            <a:ext cx="3714105" cy="17962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467" y="4925629"/>
            <a:ext cx="3699794" cy="17962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239490" y="867818"/>
            <a:ext cx="1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stomach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7645" y="879425"/>
            <a:ext cx="1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99011" y="1207900"/>
            <a:ext cx="731520" cy="1810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기존</a:t>
            </a: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99011" y="3097746"/>
            <a:ext cx="731520" cy="1810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신규</a:t>
            </a:r>
            <a:endParaRPr lang="en-US" altLang="ko-KR" dirty="0" smtClean="0"/>
          </a:p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99011" y="4939942"/>
            <a:ext cx="731520" cy="1810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신규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4320" y="3039906"/>
            <a:ext cx="88031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567161" y="130290"/>
            <a:ext cx="3258589" cy="3964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지난 슬라이드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0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발생 및 성능 저하 리포트</a:t>
            </a:r>
            <a:r>
              <a:rPr lang="en-US" altLang="ko-KR" b="1" dirty="0" smtClean="0"/>
              <a:t>-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성능 저하 현상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[</a:t>
            </a:r>
            <a:r>
              <a:rPr lang="ko-KR" altLang="en-US" sz="1200" b="1" dirty="0" smtClean="0">
                <a:latin typeface="+mj-ea"/>
              </a:rPr>
              <a:t>기존 슬라이드</a:t>
            </a:r>
            <a:r>
              <a:rPr lang="en-US" altLang="ko-KR" sz="1200" b="1" dirty="0" smtClean="0">
                <a:latin typeface="+mj-ea"/>
              </a:rPr>
              <a:t>] </a:t>
            </a:r>
            <a:r>
              <a:rPr lang="en-US" altLang="ko-KR" sz="1200" b="1" dirty="0" err="1" smtClean="0">
                <a:latin typeface="+mj-ea"/>
              </a:rPr>
              <a:t>Caseviewer</a:t>
            </a:r>
            <a:r>
              <a:rPr lang="en-US" altLang="ko-KR" sz="1200" b="1" dirty="0" smtClean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기준 </a:t>
            </a:r>
            <a:r>
              <a:rPr lang="en-US" altLang="ko-KR" sz="1200" b="1" dirty="0" smtClean="0">
                <a:latin typeface="+mj-ea"/>
              </a:rPr>
              <a:t>X20 </a:t>
            </a:r>
            <a:r>
              <a:rPr lang="ko-KR" altLang="en-US" sz="1200" b="1" dirty="0" smtClean="0">
                <a:latin typeface="+mj-ea"/>
              </a:rPr>
              <a:t>이상에서</a:t>
            </a:r>
            <a:r>
              <a:rPr lang="en-US" altLang="ko-KR" sz="1200" b="1" dirty="0" smtClean="0">
                <a:latin typeface="+mj-ea"/>
              </a:rPr>
              <a:t>, </a:t>
            </a:r>
            <a:r>
              <a:rPr lang="ko-KR" altLang="en-US" sz="1200" b="1" dirty="0" smtClean="0">
                <a:latin typeface="+mj-ea"/>
              </a:rPr>
              <a:t>슬라이드 전반의 물결무늬 발견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FF0000"/>
                </a:solidFill>
                <a:latin typeface="+mj-ea"/>
              </a:rPr>
              <a:t>학습에 사용된 슬라이드에서는 발견되지 않음</a:t>
            </a:r>
            <a:endParaRPr lang="en-US" altLang="ko-KR" sz="1200" b="1" dirty="0" smtClean="0">
              <a:solidFill>
                <a:srgbClr val="FF0000"/>
              </a:solidFill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비교적 최근에 발생한 패턴으로 보임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조직 쪽 이미지에도 전반적으로 퍼져있을 가능성이 있음 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최근 발생한 과한 </a:t>
            </a:r>
            <a:r>
              <a:rPr lang="ko-KR" altLang="en-US" sz="1200" b="1" dirty="0" err="1" smtClean="0">
                <a:latin typeface="+mj-ea"/>
              </a:rPr>
              <a:t>히트맵</a:t>
            </a:r>
            <a:r>
              <a:rPr lang="en-US" altLang="ko-KR" sz="1200" b="1" dirty="0" smtClean="0">
                <a:latin typeface="+mj-ea"/>
              </a:rPr>
              <a:t>, </a:t>
            </a:r>
            <a:r>
              <a:rPr lang="ko-KR" altLang="en-US" sz="1200" b="1" dirty="0" smtClean="0">
                <a:latin typeface="+mj-ea"/>
              </a:rPr>
              <a:t>성능 저하 등에 이슈를 생성했을 가능성이 높음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-&gt; </a:t>
            </a:r>
            <a:r>
              <a:rPr lang="ko-KR" altLang="en-US" sz="1200" b="1" dirty="0" err="1" smtClean="0">
                <a:latin typeface="+mj-ea"/>
              </a:rPr>
              <a:t>씨젠에</a:t>
            </a:r>
            <a:r>
              <a:rPr lang="ko-KR" altLang="en-US" sz="1200" b="1" dirty="0" smtClean="0">
                <a:latin typeface="+mj-ea"/>
              </a:rPr>
              <a:t> 리포트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566" y="2480374"/>
            <a:ext cx="5742550" cy="22637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57" y="4436510"/>
            <a:ext cx="6629105" cy="27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4320" y="616021"/>
            <a:ext cx="774746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>
                <a:latin typeface="+mj-ea"/>
              </a:rPr>
              <a:t>클랜징</a:t>
            </a:r>
            <a:r>
              <a:rPr lang="ko-KR" altLang="en-US" sz="1200" b="1" dirty="0" smtClean="0">
                <a:latin typeface="+mj-ea"/>
              </a:rPr>
              <a:t> 전 노이즈로 인해서</a:t>
            </a:r>
            <a:r>
              <a:rPr lang="en-US" altLang="ko-KR" sz="1200" b="1" dirty="0" smtClean="0">
                <a:latin typeface="+mj-ea"/>
              </a:rPr>
              <a:t>, abnormal </a:t>
            </a:r>
            <a:r>
              <a:rPr lang="ko-KR" altLang="en-US" sz="1200" b="1" dirty="0" smtClean="0">
                <a:latin typeface="+mj-ea"/>
              </a:rPr>
              <a:t>방향으로 </a:t>
            </a:r>
            <a:r>
              <a:rPr lang="en-US" altLang="ko-KR" sz="1200" b="1" dirty="0" smtClean="0">
                <a:latin typeface="+mj-ea"/>
              </a:rPr>
              <a:t>bias </a:t>
            </a:r>
            <a:r>
              <a:rPr lang="ko-KR" altLang="en-US" sz="1200" b="1" dirty="0" smtClean="0">
                <a:latin typeface="+mj-ea"/>
              </a:rPr>
              <a:t>생성된것으로 예상</a:t>
            </a:r>
            <a:endParaRPr lang="en-US" altLang="ko-KR" sz="1200" b="1" dirty="0" smtClean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92" y="1382038"/>
            <a:ext cx="3792825" cy="18320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372" y="1382038"/>
            <a:ext cx="3721262" cy="181053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5070926" y="1083915"/>
            <a:ext cx="0" cy="5178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14799" y="1041955"/>
            <a:ext cx="1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stomach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112954" y="1053562"/>
            <a:ext cx="1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74320" y="1382037"/>
            <a:ext cx="731520" cy="1810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기존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2315" t="52413" r="68853" b="23655"/>
          <a:stretch/>
        </p:blipFill>
        <p:spPr>
          <a:xfrm>
            <a:off x="1005840" y="3673330"/>
            <a:ext cx="3961626" cy="178111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2407" t="52242" r="68982" b="23839"/>
          <a:stretch/>
        </p:blipFill>
        <p:spPr>
          <a:xfrm>
            <a:off x="5088130" y="3673330"/>
            <a:ext cx="3931179" cy="178016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74320" y="3642958"/>
            <a:ext cx="731520" cy="1810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청소 후</a:t>
            </a:r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4486472" y="3229286"/>
            <a:ext cx="1055716" cy="465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4007222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스캐너 별 성능 비교 </a:t>
            </a:r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err="1" smtClean="0">
                <a:latin typeface="+mj-ea"/>
                <a:ea typeface="+mj-ea"/>
              </a:rPr>
              <a:t>클랜징</a:t>
            </a:r>
            <a:r>
              <a:rPr lang="ko-KR" altLang="en-US" sz="2000" b="1" dirty="0" smtClean="0">
                <a:latin typeface="+mj-ea"/>
                <a:ea typeface="+mj-ea"/>
              </a:rPr>
              <a:t> 후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2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 –Daily data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2361" t="52222" r="68843" b="24021"/>
          <a:stretch/>
        </p:blipFill>
        <p:spPr>
          <a:xfrm>
            <a:off x="1198608" y="856371"/>
            <a:ext cx="3956624" cy="17681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362" t="52085" r="68756" b="24000"/>
          <a:stretch/>
        </p:blipFill>
        <p:spPr>
          <a:xfrm>
            <a:off x="5175553" y="844598"/>
            <a:ext cx="3968447" cy="177988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2361" t="52479" r="68936" b="23725"/>
          <a:stretch/>
        </p:blipFill>
        <p:spPr>
          <a:xfrm>
            <a:off x="1198609" y="2716005"/>
            <a:ext cx="3956624" cy="17767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2270" t="52085" r="68887" b="23743"/>
          <a:stretch/>
        </p:blipFill>
        <p:spPr>
          <a:xfrm>
            <a:off x="5175553" y="2716006"/>
            <a:ext cx="3968447" cy="18014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l="2315" t="52413" r="68853" b="23655"/>
          <a:stretch/>
        </p:blipFill>
        <p:spPr>
          <a:xfrm>
            <a:off x="1184435" y="4563975"/>
            <a:ext cx="3970798" cy="178524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rcRect l="2407" t="52242" r="68982" b="23839"/>
          <a:stretch/>
        </p:blipFill>
        <p:spPr>
          <a:xfrm>
            <a:off x="5175553" y="4563975"/>
            <a:ext cx="3968447" cy="1797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459" y="912345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3286" y="2785785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6608" y="4584231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80500" y="520858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stomach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23063" y="520858"/>
            <a:ext cx="124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2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33202</TotalTime>
  <Words>968</Words>
  <Application>Microsoft Office PowerPoint</Application>
  <PresentationFormat>화면 슬라이드 쇼(4:3)</PresentationFormat>
  <Paragraphs>257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현대하모니 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418</cp:revision>
  <dcterms:created xsi:type="dcterms:W3CDTF">2021-03-24T07:36:17Z</dcterms:created>
  <dcterms:modified xsi:type="dcterms:W3CDTF">2021-10-08T07:07:01Z</dcterms:modified>
</cp:coreProperties>
</file>